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3.xml" ContentType="application/vnd.openxmlformats-officedocument.themeOverride+xml"/>
  <Override PartName="/ppt/notesSlides/notesSlide10.xml" ContentType="application/vnd.openxmlformats-officedocument.presentationml.notesSlide+xml"/>
  <Override PartName="/ppt/theme/themeOverride4.xml" ContentType="application/vnd.openxmlformats-officedocument.themeOverr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1"/>
  </p:sldMasterIdLst>
  <p:notesMasterIdLst>
    <p:notesMasterId r:id="rId15"/>
  </p:notesMasterIdLst>
  <p:handoutMasterIdLst>
    <p:handoutMasterId r:id="rId16"/>
  </p:handoutMasterIdLst>
  <p:sldIdLst>
    <p:sldId id="274" r:id="rId2"/>
    <p:sldId id="276" r:id="rId3"/>
    <p:sldId id="285" r:id="rId4"/>
    <p:sldId id="289" r:id="rId5"/>
    <p:sldId id="290" r:id="rId6"/>
    <p:sldId id="292" r:id="rId7"/>
    <p:sldId id="293" r:id="rId8"/>
    <p:sldId id="294" r:id="rId9"/>
    <p:sldId id="287" r:id="rId10"/>
    <p:sldId id="288" r:id="rId11"/>
    <p:sldId id="286" r:id="rId12"/>
    <p:sldId id="270" r:id="rId13"/>
    <p:sldId id="280" r:id="rId14"/>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971800" cy="49901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1"/>
            <a:ext cx="2971800" cy="499011"/>
          </a:xfrm>
          <a:prstGeom prst="rect">
            <a:avLst/>
          </a:prstGeom>
        </p:spPr>
        <p:txBody>
          <a:bodyPr vert="horz" lIns="91440" tIns="45720" rIns="91440" bIns="45720" rtlCol="0"/>
          <a:lstStyle>
            <a:lvl1pPr algn="r">
              <a:defRPr sz="1200"/>
            </a:lvl1pPr>
          </a:lstStyle>
          <a:p>
            <a:fld id="{65CA1034-9CC4-4BC2-BEB0-F78937EB4DC5}" type="datetimeFigureOut">
              <a:rPr lang="nl-NL" smtClean="0"/>
              <a:t>5-12-2017</a:t>
            </a:fld>
            <a:endParaRPr lang="nl-NL"/>
          </a:p>
        </p:txBody>
      </p:sp>
      <p:sp>
        <p:nvSpPr>
          <p:cNvPr id="4" name="Tijdelijke aanduiding voor voettekst 3"/>
          <p:cNvSpPr>
            <a:spLocks noGrp="1"/>
          </p:cNvSpPr>
          <p:nvPr>
            <p:ph type="ftr" sz="quarter" idx="2"/>
          </p:nvPr>
        </p:nvSpPr>
        <p:spPr>
          <a:xfrm>
            <a:off x="0" y="9446678"/>
            <a:ext cx="2971800" cy="49901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9446678"/>
            <a:ext cx="2971800" cy="499010"/>
          </a:xfrm>
          <a:prstGeom prst="rect">
            <a:avLst/>
          </a:prstGeom>
        </p:spPr>
        <p:txBody>
          <a:bodyPr vert="horz" lIns="91440" tIns="45720" rIns="91440" bIns="45720" rtlCol="0" anchor="b"/>
          <a:lstStyle>
            <a:lvl1pPr algn="r">
              <a:defRPr sz="1200"/>
            </a:lvl1pPr>
          </a:lstStyle>
          <a:p>
            <a:fld id="{2CEFF3B0-1660-422D-A9B6-544C90952F3B}" type="slidenum">
              <a:rPr lang="nl-NL" smtClean="0"/>
              <a:t>‹nr.›</a:t>
            </a:fld>
            <a:endParaRPr lang="nl-NL"/>
          </a:p>
        </p:txBody>
      </p:sp>
    </p:spTree>
    <p:extLst>
      <p:ext uri="{BB962C8B-B14F-4D97-AF65-F5344CB8AC3E}">
        <p14:creationId xmlns:p14="http://schemas.microsoft.com/office/powerpoint/2010/main" val="2632110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9888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98883"/>
          </a:xfrm>
          <a:prstGeom prst="rect">
            <a:avLst/>
          </a:prstGeom>
        </p:spPr>
        <p:txBody>
          <a:bodyPr vert="horz" lIns="91440" tIns="45720" rIns="91440" bIns="45720" rtlCol="0"/>
          <a:lstStyle>
            <a:lvl1pPr algn="r">
              <a:defRPr sz="1200"/>
            </a:lvl1pPr>
          </a:lstStyle>
          <a:p>
            <a:fld id="{17FFA420-DE9F-4519-8931-5773CCDCC606}" type="datetimeFigureOut">
              <a:rPr lang="nl-NL" smtClean="0"/>
              <a:t>5-12-2017</a:t>
            </a:fld>
            <a:endParaRPr lang="nl-NL"/>
          </a:p>
        </p:txBody>
      </p:sp>
      <p:sp>
        <p:nvSpPr>
          <p:cNvPr id="4" name="Tijdelijke aanduiding voor dia-afbeelding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785764"/>
            <a:ext cx="5486400" cy="39175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6805"/>
            <a:ext cx="2971800" cy="49888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9446805"/>
            <a:ext cx="2971800" cy="498883"/>
          </a:xfrm>
          <a:prstGeom prst="rect">
            <a:avLst/>
          </a:prstGeom>
        </p:spPr>
        <p:txBody>
          <a:bodyPr vert="horz" lIns="91440" tIns="45720" rIns="91440" bIns="45720" rtlCol="0" anchor="b"/>
          <a:lstStyle>
            <a:lvl1pPr algn="r">
              <a:defRPr sz="1200"/>
            </a:lvl1pPr>
          </a:lstStyle>
          <a:p>
            <a:fld id="{91A24A25-F046-4F76-8B55-0571CF503871}" type="slidenum">
              <a:rPr lang="nl-NL" smtClean="0"/>
              <a:t>‹nr.›</a:t>
            </a:fld>
            <a:endParaRPr lang="nl-NL"/>
          </a:p>
        </p:txBody>
      </p:sp>
    </p:spTree>
    <p:extLst>
      <p:ext uri="{BB962C8B-B14F-4D97-AF65-F5344CB8AC3E}">
        <p14:creationId xmlns:p14="http://schemas.microsoft.com/office/powerpoint/2010/main" val="51310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1</a:t>
            </a:fld>
            <a:endParaRPr lang="nl-NL"/>
          </a:p>
        </p:txBody>
      </p:sp>
    </p:spTree>
    <p:extLst>
      <p:ext uri="{BB962C8B-B14F-4D97-AF65-F5344CB8AC3E}">
        <p14:creationId xmlns:p14="http://schemas.microsoft.com/office/powerpoint/2010/main" val="1175551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Grapje van die anjer Hans Onno. Maar we gaan toch geen banden omdoen? </a:t>
            </a:r>
            <a:r>
              <a:rPr lang="nl-NL" dirty="0">
                <a:sym typeface="Wingdings" panose="05000000000000000000" pitchFamily="2" charset="2"/>
              </a:rPr>
              <a:t></a:t>
            </a:r>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12</a:t>
            </a:fld>
            <a:endParaRPr lang="nl-NL"/>
          </a:p>
        </p:txBody>
      </p:sp>
    </p:spTree>
    <p:extLst>
      <p:ext uri="{BB962C8B-B14F-4D97-AF65-F5344CB8AC3E}">
        <p14:creationId xmlns:p14="http://schemas.microsoft.com/office/powerpoint/2010/main" val="219320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13</a:t>
            </a:fld>
            <a:endParaRPr lang="nl-NL"/>
          </a:p>
        </p:txBody>
      </p:sp>
    </p:spTree>
    <p:extLst>
      <p:ext uri="{BB962C8B-B14F-4D97-AF65-F5344CB8AC3E}">
        <p14:creationId xmlns:p14="http://schemas.microsoft.com/office/powerpoint/2010/main" val="390581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blijkt dat op precies dezelfde</a:t>
            </a:r>
            <a:r>
              <a:rPr lang="nl-NL" baseline="0" dirty="0"/>
              <a:t> avond in Rome een oprichtingsvergadering plaats vindt van de Rome Gastvrij. We gaan met Air </a:t>
            </a:r>
            <a:r>
              <a:rPr lang="nl-NL" baseline="0" dirty="0" err="1"/>
              <a:t>bnb</a:t>
            </a:r>
            <a:r>
              <a:rPr lang="nl-NL" baseline="0" dirty="0"/>
              <a:t> kijken of we een skype verbinding met projectie kunnen maken en 2 minuten heen en weer kunnen praten. Hans kan dit niet later op de avond? Is nog wel een beetje vroeg, wordt het wat rommelig van. De mensen weten nog niet eens precies het doel, maar hebben net wat verwachtingen gehoord. Mooie brug om hier op in te gaan. Ik zou niet beginnen met (het woord) statuten, maar ingaan op het doel.</a:t>
            </a:r>
            <a:endParaRPr lang="nl-NL" dirty="0"/>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4</a:t>
            </a:fld>
            <a:endParaRPr lang="nl-NL"/>
          </a:p>
        </p:txBody>
      </p:sp>
    </p:spTree>
    <p:extLst>
      <p:ext uri="{BB962C8B-B14F-4D97-AF65-F5344CB8AC3E}">
        <p14:creationId xmlns:p14="http://schemas.microsoft.com/office/powerpoint/2010/main" val="253197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moeten zorgen dat amsterdamgastvrij.nl ook naar ons doorverwijst, als het kan. Ik vind het ook wat raar .com, want we zijn geen commercieel bedrijf. </a:t>
            </a:r>
          </a:p>
          <a:p>
            <a:r>
              <a:rPr lang="nl-NL" dirty="0"/>
              <a:t>Op deze slide zit ook wat herhaling van de vorige slide, maar dat is juist goed, want dit is onze kernboodschap: wordt lid want er zijn heel veel redenen te noemen</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5</a:t>
            </a:fld>
            <a:endParaRPr lang="nl-NL"/>
          </a:p>
        </p:txBody>
      </p:sp>
    </p:spTree>
    <p:extLst>
      <p:ext uri="{BB962C8B-B14F-4D97-AF65-F5344CB8AC3E}">
        <p14:creationId xmlns:p14="http://schemas.microsoft.com/office/powerpoint/2010/main" val="1066886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moeten zorgen dat amsterdamgastvrij.nl ook naar ons doorverwijst, als het kan. Ik vind het ook wat raar .com, want we zijn geen commercieel bedrijf. </a:t>
            </a:r>
          </a:p>
          <a:p>
            <a:r>
              <a:rPr lang="nl-NL" dirty="0"/>
              <a:t>Op deze slide zit ook wat herhaling van de vorige slide, maar dat is juist goed, want dit is onze kernboodschap: wordt lid want er zijn heel veel redenen te noemen</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6</a:t>
            </a:fld>
            <a:endParaRPr lang="nl-NL"/>
          </a:p>
        </p:txBody>
      </p:sp>
    </p:spTree>
    <p:extLst>
      <p:ext uri="{BB962C8B-B14F-4D97-AF65-F5344CB8AC3E}">
        <p14:creationId xmlns:p14="http://schemas.microsoft.com/office/powerpoint/2010/main" val="4222225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moeten zorgen dat amsterdamgastvrij.nl ook naar ons doorverwijst, als het kan. Ik vind het ook wat raar .com, want we zijn geen commercieel bedrijf. </a:t>
            </a:r>
          </a:p>
          <a:p>
            <a:r>
              <a:rPr lang="nl-NL" dirty="0"/>
              <a:t>Op deze slide zit ook wat herhaling van de vorige slide, maar dat is juist goed, want dit is onze kernboodschap: wordt lid want er zijn heel veel redenen te noemen</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7</a:t>
            </a:fld>
            <a:endParaRPr lang="nl-NL"/>
          </a:p>
        </p:txBody>
      </p:sp>
    </p:spTree>
    <p:extLst>
      <p:ext uri="{BB962C8B-B14F-4D97-AF65-F5344CB8AC3E}">
        <p14:creationId xmlns:p14="http://schemas.microsoft.com/office/powerpoint/2010/main" val="2990131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moeten zorgen dat amsterdamgastvrij.nl ook naar ons doorverwijst, als het kan. Ik vind het ook wat raar .com, want we zijn geen commercieel bedrijf. </a:t>
            </a:r>
          </a:p>
          <a:p>
            <a:r>
              <a:rPr lang="nl-NL" dirty="0"/>
              <a:t>Op deze slide zit ook wat herhaling van de vorige slide, maar dat is juist goed, want dit is onze kernboodschap: wordt lid want er zijn heel veel redenen te noemen</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8</a:t>
            </a:fld>
            <a:endParaRPr lang="nl-NL"/>
          </a:p>
        </p:txBody>
      </p:sp>
    </p:spTree>
    <p:extLst>
      <p:ext uri="{BB962C8B-B14F-4D97-AF65-F5344CB8AC3E}">
        <p14:creationId xmlns:p14="http://schemas.microsoft.com/office/powerpoint/2010/main" val="2143693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moeten zorgen dat amsterdamgastvrij.nl ook naar ons doorverwijst, als het kan. Ik vind het ook wat raar .com, want we zijn geen commercieel bedrijf. </a:t>
            </a:r>
          </a:p>
          <a:p>
            <a:r>
              <a:rPr lang="nl-NL" dirty="0"/>
              <a:t>Op deze slide zit ook wat herhaling van de vorige slide, maar dat is juist goed, want dit is onze kernboodschap: wordt lid want er zijn heel veel redenen te noemen</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9</a:t>
            </a:fld>
            <a:endParaRPr lang="nl-NL"/>
          </a:p>
        </p:txBody>
      </p:sp>
    </p:spTree>
    <p:extLst>
      <p:ext uri="{BB962C8B-B14F-4D97-AF65-F5344CB8AC3E}">
        <p14:creationId xmlns:p14="http://schemas.microsoft.com/office/powerpoint/2010/main" val="1153782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Uitleg dat we heel graag willen weten wat iedereen er van vindt. Daarom voorstel om komende 10 a 15 minuten in groepjes van 3 even kennis te maken en 3 vragen te beantwoorden (ook goed dat mensen elkaar gelijk wat leren kennen). Daarna gaan we die gezamenlijk bespreken.  Hebben we een flip-over zodat we ze ook gelijk kunnen opschrijven? Ik kan het ook gelijk op een slide invoeren als iedereen dat beter kan zien. Maar zichtbaar iets doen met hun input lijkt me wel goed. Op de slide staan drie vragen, maar alles mag gezegd, gevraagd en geroepen. Laten we ook iedereen post-</a:t>
            </a:r>
            <a:r>
              <a:rPr lang="nl-NL" dirty="0" err="1"/>
              <a:t>its</a:t>
            </a:r>
            <a:r>
              <a:rPr lang="nl-NL" dirty="0"/>
              <a:t> geven en pennen zodat punten kunnen worden opgeschreven.  Deze daarna ophalen met het bestuur, dan zien ze ook weer de bestuursleden. </a:t>
            </a:r>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10</a:t>
            </a:fld>
            <a:endParaRPr lang="nl-NL"/>
          </a:p>
        </p:txBody>
      </p:sp>
    </p:spTree>
    <p:extLst>
      <p:ext uri="{BB962C8B-B14F-4D97-AF65-F5344CB8AC3E}">
        <p14:creationId xmlns:p14="http://schemas.microsoft.com/office/powerpoint/2010/main" val="1421977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a:t>
            </a:r>
            <a:r>
              <a:rPr lang="nl-NL" baseline="0" dirty="0"/>
              <a:t> hebben ons filmpje op AT5. Dat is misschien wel aardig om hier te laten zien. Geeft precies aan wat we willen. Is niet langer dan 3 minuten. </a:t>
            </a:r>
            <a:endParaRPr lang="nl-NL" dirty="0"/>
          </a:p>
          <a:p>
            <a:r>
              <a:rPr lang="nl-NL" dirty="0"/>
              <a:t>Daarna bij</a:t>
            </a:r>
            <a:r>
              <a:rPr lang="nl-NL" baseline="0" dirty="0"/>
              <a:t> elk van de uitgangspunten een aantal voorbeelden noemen. Want die is de crux van het lidmaatschap: Wat Krijg ik Ervoor</a:t>
            </a:r>
          </a:p>
          <a:p>
            <a:r>
              <a:rPr lang="nl-NL" baseline="0" dirty="0"/>
              <a:t>Dus bij beeldvorming de Daverende Rolkoffers noemen, de flyer (die ligt in 1.000 exemplaren in de zaal), de tot nu toe machteloos ingezonden brieven bij de pers, gesprekken met journalisten</a:t>
            </a:r>
          </a:p>
          <a:p>
            <a:r>
              <a:rPr lang="nl-NL" baseline="0" dirty="0"/>
              <a:t>Bij lobby gemeente, de diep indruk makende inspraak van eind juli, gesprek met Wethouder, bezoeken van politieke bijeenkomsten, verzet tegen 30 dagen</a:t>
            </a:r>
          </a:p>
          <a:p>
            <a:r>
              <a:rPr lang="nl-NL" baseline="0" dirty="0"/>
              <a:t>Bij juridische ondersteuning: algemene informatie, advocaten klaar, voegen van zaken, </a:t>
            </a:r>
          </a:p>
          <a:p>
            <a:r>
              <a:rPr lang="nl-NL" baseline="0" dirty="0"/>
              <a:t>Kennis delen: ook rechtsbijstandsverzekering die onderhuur mee verzekert</a:t>
            </a:r>
          </a:p>
          <a:p>
            <a:r>
              <a:rPr lang="nl-NL" baseline="0" dirty="0"/>
              <a:t>Verhalen delen: de procesgang van de twee hosts die als ‘niet zelfstandig’ zijn aangemerkt, Marcel (iemand die mij belde in verband met meldpunt0</a:t>
            </a:r>
            <a:endParaRPr lang="nl-NL" dirty="0"/>
          </a:p>
          <a:p>
            <a:endParaRPr lang="nl-NL" dirty="0"/>
          </a:p>
        </p:txBody>
      </p:sp>
      <p:sp>
        <p:nvSpPr>
          <p:cNvPr id="4" name="Tijdelijke aanduiding voor dianummer 3"/>
          <p:cNvSpPr>
            <a:spLocks noGrp="1"/>
          </p:cNvSpPr>
          <p:nvPr>
            <p:ph type="sldNum" sz="quarter" idx="10"/>
          </p:nvPr>
        </p:nvSpPr>
        <p:spPr/>
        <p:txBody>
          <a:bodyPr/>
          <a:lstStyle/>
          <a:p>
            <a:fld id="{91A24A25-F046-4F76-8B55-0571CF503871}" type="slidenum">
              <a:rPr lang="nl-NL" smtClean="0"/>
              <a:t>11</a:t>
            </a:fld>
            <a:endParaRPr lang="nl-NL"/>
          </a:p>
        </p:txBody>
      </p:sp>
    </p:spTree>
    <p:extLst>
      <p:ext uri="{BB962C8B-B14F-4D97-AF65-F5344CB8AC3E}">
        <p14:creationId xmlns:p14="http://schemas.microsoft.com/office/powerpoint/2010/main" val="843701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Amsterdam Gastvrij</a:t>
            </a:r>
          </a:p>
        </p:txBody>
      </p:sp>
      <p:sp>
        <p:nvSpPr>
          <p:cNvPr id="6" name="Tijdelijke aanduiding voor dianummer 5"/>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645094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Amsterdam Gastvrij</a:t>
            </a:r>
          </a:p>
        </p:txBody>
      </p:sp>
      <p:sp>
        <p:nvSpPr>
          <p:cNvPr id="6" name="Tijdelijke aanduiding voor dianummer 5"/>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8340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Amsterdam Gastvrij</a:t>
            </a:r>
          </a:p>
        </p:txBody>
      </p:sp>
      <p:sp>
        <p:nvSpPr>
          <p:cNvPr id="6" name="Tijdelijke aanduiding voor dianummer 5"/>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874412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7" name="Afbeelding 6">
            <a:extLst>
              <a:ext uri="{FF2B5EF4-FFF2-40B4-BE49-F238E27FC236}">
                <a16:creationId xmlns="" xmlns:a16="http://schemas.microsoft.com/office/drawing/2014/main" id="{41B24128-18CC-4F5A-B7D4-CF3EBC5163AF}"/>
              </a:ext>
            </a:extLst>
          </p:cNvPr>
          <p:cNvPicPr>
            <a:picLocks noChangeAspect="1"/>
          </p:cNvPicPr>
          <p:nvPr userDrawn="1"/>
        </p:nvPicPr>
        <p:blipFill rotWithShape="1">
          <a:blip r:embed="rId2"/>
          <a:srcRect l="10794" t="19535" r="11326" b="20781"/>
          <a:stretch/>
        </p:blipFill>
        <p:spPr>
          <a:xfrm>
            <a:off x="9775166" y="477439"/>
            <a:ext cx="1436569" cy="1100933"/>
          </a:xfrm>
          <a:prstGeom prst="rect">
            <a:avLst/>
          </a:prstGeom>
        </p:spPr>
      </p:pic>
      <p:sp>
        <p:nvSpPr>
          <p:cNvPr id="2" name="Titel 1"/>
          <p:cNvSpPr>
            <a:spLocks noGrp="1"/>
          </p:cNvSpPr>
          <p:nvPr>
            <p:ph type="title"/>
          </p:nvPr>
        </p:nvSpPr>
        <p:spPr/>
        <p:txBody>
          <a:bodyPr/>
          <a:lstStyle>
            <a:lvl1pPr>
              <a:defRPr b="1">
                <a:solidFill>
                  <a:srgbClr val="FF0000"/>
                </a:solidFill>
              </a:defRPr>
            </a:lvl1pPr>
          </a:lstStyle>
          <a:p>
            <a:r>
              <a:rPr lang="nl-NL" dirty="0"/>
              <a:t>Klik om de stijl te bewerken</a:t>
            </a:r>
          </a:p>
        </p:txBody>
      </p:sp>
      <p:sp>
        <p:nvSpPr>
          <p:cNvPr id="3" name="Tijdelijke aanduiding voor inhoud 2"/>
          <p:cNvSpPr>
            <a:spLocks noGrp="1"/>
          </p:cNvSpPr>
          <p:nvPr>
            <p:ph idx="1"/>
          </p:nvPr>
        </p:nvSpPr>
        <p:spPr/>
        <p:txBody>
          <a:bodyPr/>
          <a:lstStyle>
            <a:lvl1pPr>
              <a:buClr>
                <a:srgbClr val="FF0000"/>
              </a:buClr>
              <a:defRPr/>
            </a:lvl1pPr>
            <a:lvl2pPr marL="685800" indent="-228600">
              <a:buClr>
                <a:srgbClr val="FF0000"/>
              </a:buClr>
              <a:buFont typeface="Calibri" panose="020F0502020204030204" pitchFamily="34" charset="0"/>
              <a:buChar char="-"/>
              <a:defRPr/>
            </a:lvl2pPr>
            <a:lvl3pPr marL="1143000" indent="-228600">
              <a:buClr>
                <a:srgbClr val="FF0000"/>
              </a:buClr>
              <a:buFont typeface="Calibri" panose="020F0502020204030204" pitchFamily="34" charset="0"/>
              <a:buChar char="-"/>
              <a:defRPr/>
            </a:lvl3pPr>
            <a:lvl4pPr marL="1600200" indent="-228600">
              <a:buClr>
                <a:srgbClr val="FF0000"/>
              </a:buClr>
              <a:buFont typeface="Calibri" panose="020F0502020204030204" pitchFamily="34" charset="0"/>
              <a:buChar char="-"/>
              <a:defRPr/>
            </a:lvl4pPr>
            <a:lvl5pPr marL="2057400" indent="-228600">
              <a:buClr>
                <a:srgbClr val="FF0000"/>
              </a:buClr>
              <a:buFont typeface="Calibri" panose="020F0502020204030204" pitchFamily="34" charset="0"/>
              <a:buChar char="-"/>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dirty="0">
              <a:solidFill>
                <a:prstClr val="black">
                  <a:tint val="75000"/>
                </a:prstClr>
              </a:solidFill>
            </a:endParaRPr>
          </a:p>
        </p:txBody>
      </p:sp>
      <p:cxnSp>
        <p:nvCxnSpPr>
          <p:cNvPr id="9" name="Rechte verbindingslijn 8">
            <a:extLst>
              <a:ext uri="{FF2B5EF4-FFF2-40B4-BE49-F238E27FC236}">
                <a16:creationId xmlns="" xmlns:a16="http://schemas.microsoft.com/office/drawing/2014/main" id="{8E203D73-AFB3-4A97-A8BF-6D0928D21D26}"/>
              </a:ext>
            </a:extLst>
          </p:cNvPr>
          <p:cNvCxnSpPr/>
          <p:nvPr userDrawn="1"/>
        </p:nvCxnSpPr>
        <p:spPr>
          <a:xfrm>
            <a:off x="838200" y="1690688"/>
            <a:ext cx="10515600" cy="0"/>
          </a:xfrm>
          <a:prstGeom prst="line">
            <a:avLst/>
          </a:prstGeom>
          <a:ln w="539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40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Amsterdam Gastvrij</a:t>
            </a:r>
          </a:p>
        </p:txBody>
      </p:sp>
      <p:sp>
        <p:nvSpPr>
          <p:cNvPr id="6" name="Tijdelijke aanduiding voor dianummer 5"/>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420553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r>
              <a:rPr lang="nl-NL">
                <a:solidFill>
                  <a:prstClr val="black">
                    <a:tint val="75000"/>
                  </a:prstClr>
                </a:solidFill>
              </a:rPr>
              <a:t>28 november 2017</a:t>
            </a: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Amsterdam Gastvrij</a:t>
            </a:r>
          </a:p>
        </p:txBody>
      </p:sp>
      <p:sp>
        <p:nvSpPr>
          <p:cNvPr id="7" name="Tijdelijke aanduiding voor dianummer 6"/>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81705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r>
              <a:rPr lang="nl-NL">
                <a:solidFill>
                  <a:prstClr val="black">
                    <a:tint val="75000"/>
                  </a:prstClr>
                </a:solidFill>
              </a:rPr>
              <a:t>28 november 2017</a:t>
            </a: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Amsterdam Gastvrij</a:t>
            </a:r>
          </a:p>
        </p:txBody>
      </p:sp>
      <p:sp>
        <p:nvSpPr>
          <p:cNvPr id="9" name="Tijdelijke aanduiding voor dianummer 8"/>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345072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r>
              <a:rPr lang="nl-NL">
                <a:solidFill>
                  <a:prstClr val="black">
                    <a:tint val="75000"/>
                  </a:prstClr>
                </a:solidFill>
              </a:rPr>
              <a:t>28 november 2017</a:t>
            </a: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Amsterdam Gastvrij</a:t>
            </a:r>
          </a:p>
        </p:txBody>
      </p:sp>
      <p:sp>
        <p:nvSpPr>
          <p:cNvPr id="5" name="Tijdelijke aanduiding voor dianummer 4"/>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940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nl-NL">
                <a:solidFill>
                  <a:prstClr val="black">
                    <a:tint val="75000"/>
                  </a:prstClr>
                </a:solidFill>
              </a:rPr>
              <a:t>28 november 2017</a:t>
            </a: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Amsterdam Gastvrij</a:t>
            </a:r>
          </a:p>
        </p:txBody>
      </p:sp>
      <p:sp>
        <p:nvSpPr>
          <p:cNvPr id="4" name="Tijdelijke aanduiding voor dianummer 3"/>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0408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NL">
                <a:solidFill>
                  <a:prstClr val="black">
                    <a:tint val="75000"/>
                  </a:prstClr>
                </a:solidFill>
              </a:rPr>
              <a:t>28 november 2017</a:t>
            </a: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Amsterdam Gastvrij</a:t>
            </a:r>
          </a:p>
        </p:txBody>
      </p:sp>
      <p:sp>
        <p:nvSpPr>
          <p:cNvPr id="7" name="Tijdelijke aanduiding voor dianummer 6"/>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718639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r>
              <a:rPr lang="nl-NL">
                <a:solidFill>
                  <a:prstClr val="black">
                    <a:tint val="75000"/>
                  </a:prstClr>
                </a:solidFill>
              </a:rPr>
              <a:t>28 november 2017</a:t>
            </a: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Amsterdam Gastvrij</a:t>
            </a:r>
          </a:p>
        </p:txBody>
      </p:sp>
      <p:sp>
        <p:nvSpPr>
          <p:cNvPr id="7" name="Tijdelijke aanduiding voor dianummer 6"/>
          <p:cNvSpPr>
            <a:spLocks noGrp="1"/>
          </p:cNvSpPr>
          <p:nvPr>
            <p:ph type="sldNum" sz="quarter" idx="12"/>
          </p:nvPr>
        </p:nvSpPr>
        <p:spPr/>
        <p:txBody>
          <a:bodyPr/>
          <a:lstStyle/>
          <a:p>
            <a:fld id="{9F349D4A-EC3A-4004-8937-AD1D58265607}"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790225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r>
              <a:rPr lang="nl-NL">
                <a:solidFill>
                  <a:prstClr val="black">
                    <a:tint val="75000"/>
                  </a:prstClr>
                </a:solidFill>
              </a:rPr>
              <a:t>28 november 2017</a:t>
            </a: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nl-NL">
                <a:solidFill>
                  <a:prstClr val="black">
                    <a:tint val="75000"/>
                  </a:prstClr>
                </a:solidFill>
              </a:rPr>
              <a:t>Amsterdam Gastvrij</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9F349D4A-EC3A-4004-8937-AD1D58265607}" type="slidenum">
              <a:rPr lang="nl-NL" smtClean="0">
                <a:solidFill>
                  <a:prstClr val="black">
                    <a:tint val="75000"/>
                  </a:prstClr>
                </a:solidFill>
              </a:rPr>
              <a:pPr defTabSz="914400"/>
              <a:t>‹nr.›</a:t>
            </a:fld>
            <a:endParaRPr lang="nl-NL">
              <a:solidFill>
                <a:prstClr val="black">
                  <a:tint val="75000"/>
                </a:prstClr>
              </a:solidFill>
            </a:endParaRPr>
          </a:p>
        </p:txBody>
      </p:sp>
    </p:spTree>
    <p:extLst>
      <p:ext uri="{BB962C8B-B14F-4D97-AF65-F5344CB8AC3E}">
        <p14:creationId xmlns:p14="http://schemas.microsoft.com/office/powerpoint/2010/main" val="406620598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hemeOverride" Target="../theme/themeOverride4.xml"/><Relationship Id="rId5" Type="http://schemas.openxmlformats.org/officeDocument/2006/relationships/image" Target="../media/image2.emf"/><Relationship Id="rId4" Type="http://schemas.openxmlformats.org/officeDocument/2006/relationships/hyperlink" Target="http://www.amsterdamgastvrij.com/"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msterdamgastvrij.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 y="4963876"/>
            <a:ext cx="12191999" cy="1323439"/>
          </a:xfrm>
          <a:prstGeom prst="rect">
            <a:avLst/>
          </a:prstGeom>
          <a:noFill/>
        </p:spPr>
        <p:txBody>
          <a:bodyPr wrap="square" rtlCol="0">
            <a:spAutoFit/>
          </a:bodyPr>
          <a:lstStyle/>
          <a:p>
            <a:pPr algn="ctr"/>
            <a:r>
              <a:rPr lang="nl-NL" sz="4800" dirty="0"/>
              <a:t>Oprichtingsvergadering </a:t>
            </a:r>
          </a:p>
          <a:p>
            <a:pPr algn="ctr"/>
            <a:r>
              <a:rPr lang="nl-NL" sz="3200" dirty="0"/>
              <a:t>dinsdag 28 november, Nassaukerk Amsterdam</a:t>
            </a:r>
          </a:p>
        </p:txBody>
      </p:sp>
      <p:sp>
        <p:nvSpPr>
          <p:cNvPr id="7" name="Tekstvak 6"/>
          <p:cNvSpPr txBox="1"/>
          <p:nvPr/>
        </p:nvSpPr>
        <p:spPr>
          <a:xfrm>
            <a:off x="6200502" y="2286001"/>
            <a:ext cx="5538651" cy="1569660"/>
          </a:xfrm>
          <a:prstGeom prst="rect">
            <a:avLst/>
          </a:prstGeom>
          <a:noFill/>
        </p:spPr>
        <p:txBody>
          <a:bodyPr wrap="square" rtlCol="0">
            <a:spAutoFit/>
          </a:bodyPr>
          <a:lstStyle/>
          <a:p>
            <a:r>
              <a:rPr lang="nl-NL" sz="9600" dirty="0"/>
              <a:t>Welkom </a:t>
            </a:r>
          </a:p>
        </p:txBody>
      </p:sp>
      <p:pic>
        <p:nvPicPr>
          <p:cNvPr id="2" name="Afbeelding 1">
            <a:extLst>
              <a:ext uri="{FF2B5EF4-FFF2-40B4-BE49-F238E27FC236}">
                <a16:creationId xmlns="" xmlns:a16="http://schemas.microsoft.com/office/drawing/2014/main" id="{67BB415C-A44C-4F91-A896-DA815ED03939}"/>
              </a:ext>
            </a:extLst>
          </p:cNvPr>
          <p:cNvPicPr>
            <a:picLocks noChangeAspect="1"/>
          </p:cNvPicPr>
          <p:nvPr/>
        </p:nvPicPr>
        <p:blipFill>
          <a:blip r:embed="rId4"/>
          <a:stretch>
            <a:fillRect/>
          </a:stretch>
        </p:blipFill>
        <p:spPr>
          <a:xfrm>
            <a:off x="452847" y="0"/>
            <a:ext cx="5106094" cy="5119289"/>
          </a:xfrm>
          <a:prstGeom prst="rect">
            <a:avLst/>
          </a:prstGeom>
        </p:spPr>
      </p:pic>
    </p:spTree>
    <p:extLst>
      <p:ext uri="{BB962C8B-B14F-4D97-AF65-F5344CB8AC3E}">
        <p14:creationId xmlns:p14="http://schemas.microsoft.com/office/powerpoint/2010/main" val="38623739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FC021AAC-9351-40B3-89DF-4FD6FB534468}"/>
              </a:ext>
            </a:extLst>
          </p:cNvPr>
          <p:cNvSpPr>
            <a:spLocks noGrp="1"/>
          </p:cNvSpPr>
          <p:nvPr>
            <p:ph type="title"/>
          </p:nvPr>
        </p:nvSpPr>
        <p:spPr/>
        <p:txBody>
          <a:bodyPr/>
          <a:lstStyle/>
          <a:p>
            <a:r>
              <a:rPr lang="nl-NL" dirty="0"/>
              <a:t>En …. wat vindt u ervan? </a:t>
            </a:r>
          </a:p>
        </p:txBody>
      </p:sp>
      <p:sp>
        <p:nvSpPr>
          <p:cNvPr id="3" name="Tijdelijke aanduiding voor inhoud 2">
            <a:extLst>
              <a:ext uri="{FF2B5EF4-FFF2-40B4-BE49-F238E27FC236}">
                <a16:creationId xmlns="" xmlns:a16="http://schemas.microsoft.com/office/drawing/2014/main" id="{49F8D5A7-3EF1-495E-AFAF-715197B6DEB2}"/>
              </a:ext>
            </a:extLst>
          </p:cNvPr>
          <p:cNvSpPr>
            <a:spLocks noGrp="1"/>
          </p:cNvSpPr>
          <p:nvPr>
            <p:ph idx="1"/>
          </p:nvPr>
        </p:nvSpPr>
        <p:spPr/>
        <p:txBody>
          <a:bodyPr/>
          <a:lstStyle/>
          <a:p>
            <a:r>
              <a:rPr lang="nl-NL" dirty="0"/>
              <a:t>Waarom vind jij het belangrijk dat Amsterdam Gastvrij wordt opgericht? </a:t>
            </a:r>
            <a:br>
              <a:rPr lang="nl-NL" dirty="0"/>
            </a:br>
            <a:endParaRPr lang="nl-NL" dirty="0"/>
          </a:p>
          <a:p>
            <a:r>
              <a:rPr lang="nl-NL" dirty="0"/>
              <a:t>Wat moet Amsterdam Gastvrij vooral WEL doen, en wat vooral NIET</a:t>
            </a:r>
            <a:br>
              <a:rPr lang="nl-NL" dirty="0"/>
            </a:br>
            <a:endParaRPr lang="nl-NL" dirty="0"/>
          </a:p>
          <a:p>
            <a:r>
              <a:rPr lang="nl-NL" dirty="0"/>
              <a:t>Welke suggesties heb je voor de vereniging?</a:t>
            </a:r>
          </a:p>
          <a:p>
            <a:endParaRPr lang="nl-NL" dirty="0"/>
          </a:p>
          <a:p>
            <a:pPr>
              <a:buFont typeface="Wingdings" panose="05000000000000000000" pitchFamily="2" charset="2"/>
              <a:buChar char="Ø"/>
            </a:pPr>
            <a:r>
              <a:rPr lang="nl-NL" dirty="0"/>
              <a:t>Voor nabranders: mail ons op …</a:t>
            </a:r>
          </a:p>
          <a:p>
            <a:endParaRPr lang="nl-NL" dirty="0"/>
          </a:p>
        </p:txBody>
      </p:sp>
      <p:sp>
        <p:nvSpPr>
          <p:cNvPr id="4" name="Tijdelijke aanduiding voor datum 3">
            <a:extLst>
              <a:ext uri="{FF2B5EF4-FFF2-40B4-BE49-F238E27FC236}">
                <a16:creationId xmlns="" xmlns:a16="http://schemas.microsoft.com/office/drawing/2014/main" id="{D89067F5-7A8D-401A-B783-3FDDAD43C2EB}"/>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C8E9B8CB-8B45-4489-9DC6-3129A7F148AD}"/>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5A9C643E-2ECD-4D5C-BDEE-C3E4C360A6A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10</a:t>
            </a:fld>
            <a:endParaRPr lang="nl-NL" dirty="0">
              <a:solidFill>
                <a:prstClr val="black">
                  <a:tint val="75000"/>
                </a:prstClr>
              </a:solidFill>
            </a:endParaRPr>
          </a:p>
        </p:txBody>
      </p:sp>
    </p:spTree>
    <p:extLst>
      <p:ext uri="{BB962C8B-B14F-4D97-AF65-F5344CB8AC3E}">
        <p14:creationId xmlns:p14="http://schemas.microsoft.com/office/powerpoint/2010/main" val="317069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CD879A6F-9966-4A10-8044-2C7AA65904BE}"/>
              </a:ext>
            </a:extLst>
          </p:cNvPr>
          <p:cNvSpPr>
            <a:spLocks noGrp="1"/>
          </p:cNvSpPr>
          <p:nvPr>
            <p:ph type="title"/>
          </p:nvPr>
        </p:nvSpPr>
        <p:spPr/>
        <p:txBody>
          <a:bodyPr/>
          <a:lstStyle/>
          <a:p>
            <a:r>
              <a:rPr lang="nl-NL" dirty="0"/>
              <a:t>Waarom je lid wil worden van Amsterdam Gastvrij</a:t>
            </a:r>
          </a:p>
        </p:txBody>
      </p:sp>
      <p:sp>
        <p:nvSpPr>
          <p:cNvPr id="3" name="Tijdelijke aanduiding voor inhoud 2">
            <a:extLst>
              <a:ext uri="{FF2B5EF4-FFF2-40B4-BE49-F238E27FC236}">
                <a16:creationId xmlns="" xmlns:a16="http://schemas.microsoft.com/office/drawing/2014/main" id="{1450D90B-04B4-4F2E-A1D4-60AE795A0658}"/>
              </a:ext>
            </a:extLst>
          </p:cNvPr>
          <p:cNvSpPr>
            <a:spLocks noGrp="1"/>
          </p:cNvSpPr>
          <p:nvPr>
            <p:ph idx="1"/>
          </p:nvPr>
        </p:nvSpPr>
        <p:spPr/>
        <p:txBody>
          <a:bodyPr>
            <a:normAutofit lnSpcReduction="10000"/>
          </a:bodyPr>
          <a:lstStyle/>
          <a:p>
            <a:pPr marL="457200" indent="-457200">
              <a:buAutoNum type="arabicPeriod"/>
            </a:pPr>
            <a:r>
              <a:rPr lang="nl-NL" dirty="0"/>
              <a:t>Omdat we samen bij de gemeente en corporaties meer kunnen bereiken</a:t>
            </a:r>
          </a:p>
          <a:p>
            <a:pPr marL="457200" indent="-457200">
              <a:buFont typeface="Arial" panose="020B0604020202020204" pitchFamily="34" charset="0"/>
              <a:buAutoNum type="arabicPeriod"/>
            </a:pPr>
            <a:r>
              <a:rPr lang="nl-NL" dirty="0"/>
              <a:t>Omdat je vindt dat het beeld positiever kan (Daverende Rolkoffers, Pers en Media)</a:t>
            </a:r>
          </a:p>
          <a:p>
            <a:pPr marL="457200" indent="-457200">
              <a:buAutoNum type="arabicPeriod"/>
            </a:pPr>
            <a:r>
              <a:rPr lang="nl-NL" dirty="0"/>
              <a:t>Omdat het handig is kennis te delen (bijeenkomsten over regelgeving, verzekeringen, brandveiligheid, belastingen)</a:t>
            </a:r>
          </a:p>
          <a:p>
            <a:pPr marL="457200" indent="-457200">
              <a:buAutoNum type="arabicPeriod"/>
            </a:pPr>
            <a:r>
              <a:rPr lang="nl-NL" dirty="0"/>
              <a:t>Omdat we elkaar juridisch kunnen ondersteunen (kennis, advocaten, voegen, € steun)</a:t>
            </a:r>
          </a:p>
          <a:p>
            <a:pPr marL="457200" indent="-457200">
              <a:buAutoNum type="arabicPeriod"/>
            </a:pPr>
            <a:r>
              <a:rPr lang="nl-NL" dirty="0"/>
              <a:t>Omdat het niet alleen nuttig, maar ook leuk is om verhalen te delen: borrels en uitwisselen van ervaringen</a:t>
            </a:r>
          </a:p>
        </p:txBody>
      </p:sp>
      <p:sp>
        <p:nvSpPr>
          <p:cNvPr id="4" name="Tijdelijke aanduiding voor datum 3">
            <a:extLst>
              <a:ext uri="{FF2B5EF4-FFF2-40B4-BE49-F238E27FC236}">
                <a16:creationId xmlns="" xmlns:a16="http://schemas.microsoft.com/office/drawing/2014/main" id="{A49A947D-5455-4A4F-B84F-B4F6C6701841}"/>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9104F6FC-B684-40FC-8B1F-9E0D7085A8AB}"/>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3383D946-1E84-44F3-A614-31165D6F8F00}"/>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11</a:t>
            </a:fld>
            <a:endParaRPr lang="nl-NL" dirty="0">
              <a:solidFill>
                <a:prstClr val="black">
                  <a:tint val="75000"/>
                </a:prstClr>
              </a:solidFill>
            </a:endParaRPr>
          </a:p>
        </p:txBody>
      </p:sp>
    </p:spTree>
    <p:extLst>
      <p:ext uri="{BB962C8B-B14F-4D97-AF65-F5344CB8AC3E}">
        <p14:creationId xmlns:p14="http://schemas.microsoft.com/office/powerpoint/2010/main" val="220064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Huishoudelijke onderwerpen</a:t>
            </a:r>
          </a:p>
        </p:txBody>
      </p:sp>
      <p:sp>
        <p:nvSpPr>
          <p:cNvPr id="3" name="Tijdelijke aanduiding voor inhoud 2"/>
          <p:cNvSpPr>
            <a:spLocks noGrp="1"/>
          </p:cNvSpPr>
          <p:nvPr>
            <p:ph idx="1"/>
          </p:nvPr>
        </p:nvSpPr>
        <p:spPr/>
        <p:txBody>
          <a:bodyPr>
            <a:normAutofit/>
          </a:bodyPr>
          <a:lstStyle/>
          <a:p>
            <a:r>
              <a:rPr lang="nl-NL" cap="none" dirty="0"/>
              <a:t>Lid worden: vul het formulier in en u bent lid (mensen bij tafels)</a:t>
            </a:r>
          </a:p>
          <a:p>
            <a:r>
              <a:rPr lang="nl-NL" dirty="0"/>
              <a:t>Contributie: € 50,- per jaar</a:t>
            </a:r>
          </a:p>
          <a:p>
            <a:r>
              <a:rPr lang="nl-NL" cap="none" dirty="0"/>
              <a:t>De leden zijn de baas, dus eens per jaar een besluitvormende Algemene Ledenvergadering: beleid en financiën</a:t>
            </a:r>
          </a:p>
          <a:p>
            <a:r>
              <a:rPr lang="nl-NL" dirty="0"/>
              <a:t>Doe actief mee: meld u zich met kennis/expertise</a:t>
            </a:r>
            <a:endParaRPr lang="nl-NL" cap="none" dirty="0"/>
          </a:p>
          <a:p>
            <a:r>
              <a:rPr lang="nl-NL" dirty="0"/>
              <a:t>U herkent ons aan de </a:t>
            </a:r>
            <a:r>
              <a:rPr lang="nl-NL" dirty="0" smtClean="0"/>
              <a:t>banden </a:t>
            </a:r>
            <a:r>
              <a:rPr lang="nl-NL" dirty="0"/>
              <a:t>om onze armen</a:t>
            </a:r>
          </a:p>
          <a:p>
            <a:pPr marL="0" indent="0">
              <a:buNone/>
            </a:pPr>
            <a:endParaRPr lang="nl-NL" dirty="0"/>
          </a:p>
          <a:p>
            <a:pPr marL="0" indent="0">
              <a:buNone/>
            </a:pPr>
            <a:endParaRPr lang="nl-NL" dirty="0"/>
          </a:p>
        </p:txBody>
      </p:sp>
      <p:sp>
        <p:nvSpPr>
          <p:cNvPr id="5" name="Tijdelijke aanduiding voor datum 4">
            <a:extLst>
              <a:ext uri="{FF2B5EF4-FFF2-40B4-BE49-F238E27FC236}">
                <a16:creationId xmlns="" xmlns:a16="http://schemas.microsoft.com/office/drawing/2014/main" id="{254A5BAD-BE78-4F9A-8A87-C8E6D2623DE6}"/>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6" name="Tijdelijke aanduiding voor voettekst 5">
            <a:extLst>
              <a:ext uri="{FF2B5EF4-FFF2-40B4-BE49-F238E27FC236}">
                <a16:creationId xmlns="" xmlns:a16="http://schemas.microsoft.com/office/drawing/2014/main" id="{A0EBA1B4-43ED-4F38-BA33-5DD5178B3AEC}"/>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7" name="Tijdelijke aanduiding voor dianummer 6">
            <a:extLst>
              <a:ext uri="{FF2B5EF4-FFF2-40B4-BE49-F238E27FC236}">
                <a16:creationId xmlns="" xmlns:a16="http://schemas.microsoft.com/office/drawing/2014/main" id="{B6206D2B-4076-4ACE-856F-3741FE239B24}"/>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12</a:t>
            </a:fld>
            <a:endParaRPr lang="nl-NL" dirty="0">
              <a:solidFill>
                <a:prstClr val="black">
                  <a:tint val="75000"/>
                </a:prstClr>
              </a:solidFill>
            </a:endParaRPr>
          </a:p>
        </p:txBody>
      </p:sp>
    </p:spTree>
    <p:extLst>
      <p:ext uri="{BB962C8B-B14F-4D97-AF65-F5344CB8AC3E}">
        <p14:creationId xmlns:p14="http://schemas.microsoft.com/office/powerpoint/2010/main" val="2546870083"/>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7741920" y="418012"/>
            <a:ext cx="4005943" cy="6463308"/>
          </a:xfrm>
          <a:prstGeom prst="rect">
            <a:avLst/>
          </a:prstGeom>
          <a:noFill/>
        </p:spPr>
        <p:txBody>
          <a:bodyPr wrap="square" rtlCol="0">
            <a:spAutoFit/>
          </a:bodyPr>
          <a:lstStyle/>
          <a:p>
            <a:r>
              <a:rPr lang="nl-NL" sz="5400" dirty="0"/>
              <a:t>Dank voor uw komst</a:t>
            </a:r>
          </a:p>
          <a:p>
            <a:endParaRPr lang="nl-NL" sz="5400" dirty="0"/>
          </a:p>
          <a:p>
            <a:r>
              <a:rPr lang="nl-NL" sz="5400" dirty="0"/>
              <a:t>En welkom op onze borrel</a:t>
            </a:r>
          </a:p>
          <a:p>
            <a:endParaRPr lang="nl-NL" dirty="0"/>
          </a:p>
          <a:p>
            <a:endParaRPr lang="nl-NL" dirty="0"/>
          </a:p>
          <a:p>
            <a:endParaRPr lang="nl-NL" dirty="0"/>
          </a:p>
          <a:p>
            <a:r>
              <a:rPr lang="nl-NL" dirty="0">
                <a:hlinkClick r:id="rId4"/>
              </a:rPr>
              <a:t>www.amsterdamgastvrij.com</a:t>
            </a:r>
            <a:endParaRPr lang="nl-NL" dirty="0"/>
          </a:p>
          <a:p>
            <a:endParaRPr lang="nl-NL" dirty="0"/>
          </a:p>
        </p:txBody>
      </p:sp>
      <p:pic>
        <p:nvPicPr>
          <p:cNvPr id="6" name="Afbeelding 5">
            <a:extLst>
              <a:ext uri="{FF2B5EF4-FFF2-40B4-BE49-F238E27FC236}">
                <a16:creationId xmlns="" xmlns:a16="http://schemas.microsoft.com/office/drawing/2014/main" id="{59C763AD-3F23-4AF2-8DB1-4DB5657F7BD2}"/>
              </a:ext>
            </a:extLst>
          </p:cNvPr>
          <p:cNvPicPr>
            <a:picLocks noChangeAspect="1"/>
          </p:cNvPicPr>
          <p:nvPr/>
        </p:nvPicPr>
        <p:blipFill>
          <a:blip r:embed="rId5"/>
          <a:stretch>
            <a:fillRect/>
          </a:stretch>
        </p:blipFill>
        <p:spPr>
          <a:xfrm>
            <a:off x="344691" y="418012"/>
            <a:ext cx="6095437" cy="6111189"/>
          </a:xfrm>
          <a:prstGeom prst="rect">
            <a:avLst/>
          </a:prstGeom>
          <a:ln w="22225">
            <a:noFill/>
          </a:ln>
        </p:spPr>
      </p:pic>
      <p:sp>
        <p:nvSpPr>
          <p:cNvPr id="2" name="Tijdelijke aanduiding voor datum 1">
            <a:extLst>
              <a:ext uri="{FF2B5EF4-FFF2-40B4-BE49-F238E27FC236}">
                <a16:creationId xmlns="" xmlns:a16="http://schemas.microsoft.com/office/drawing/2014/main" id="{DBA571CD-104A-49ED-AE63-D8205BDCE87A}"/>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3" name="Tijdelijke aanduiding voor voettekst 2">
            <a:extLst>
              <a:ext uri="{FF2B5EF4-FFF2-40B4-BE49-F238E27FC236}">
                <a16:creationId xmlns="" xmlns:a16="http://schemas.microsoft.com/office/drawing/2014/main" id="{754536F9-F797-42A9-AFCF-1839B5BF694C}"/>
              </a:ext>
            </a:extLst>
          </p:cNvPr>
          <p:cNvSpPr>
            <a:spLocks noGrp="1"/>
          </p:cNvSpPr>
          <p:nvPr>
            <p:ph type="ftr" sz="quarter" idx="11"/>
          </p:nvPr>
        </p:nvSpPr>
        <p:spPr/>
        <p:txBody>
          <a:bodyPr/>
          <a:lstStyle/>
          <a:p>
            <a:r>
              <a:rPr lang="nl-NL">
                <a:solidFill>
                  <a:prstClr val="black">
                    <a:tint val="75000"/>
                  </a:prstClr>
                </a:solidFill>
              </a:rPr>
              <a:t>Amsterdam Gastvrij</a:t>
            </a:r>
          </a:p>
        </p:txBody>
      </p:sp>
      <p:sp>
        <p:nvSpPr>
          <p:cNvPr id="7" name="Tijdelijke aanduiding voor dianummer 6">
            <a:extLst>
              <a:ext uri="{FF2B5EF4-FFF2-40B4-BE49-F238E27FC236}">
                <a16:creationId xmlns="" xmlns:a16="http://schemas.microsoft.com/office/drawing/2014/main" id="{4856AFDA-BC52-4A8E-8E40-0D131A53060A}"/>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13</a:t>
            </a:fld>
            <a:endParaRPr lang="nl-NL">
              <a:solidFill>
                <a:prstClr val="black">
                  <a:tint val="75000"/>
                </a:prstClr>
              </a:solidFill>
            </a:endParaRPr>
          </a:p>
        </p:txBody>
      </p:sp>
    </p:spTree>
    <p:extLst>
      <p:ext uri="{BB962C8B-B14F-4D97-AF65-F5344CB8AC3E}">
        <p14:creationId xmlns:p14="http://schemas.microsoft.com/office/powerpoint/2010/main" val="2012473377"/>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b="1" dirty="0"/>
              <a:t>Agenda</a:t>
            </a:r>
          </a:p>
        </p:txBody>
      </p:sp>
      <p:sp>
        <p:nvSpPr>
          <p:cNvPr id="5" name="Tijdelijke aanduiding voor inhoud 4"/>
          <p:cNvSpPr>
            <a:spLocks noGrp="1"/>
          </p:cNvSpPr>
          <p:nvPr>
            <p:ph idx="1"/>
          </p:nvPr>
        </p:nvSpPr>
        <p:spPr/>
        <p:txBody>
          <a:bodyPr>
            <a:normAutofit/>
          </a:bodyPr>
          <a:lstStyle/>
          <a:p>
            <a:r>
              <a:rPr lang="nl-NL" dirty="0"/>
              <a:t>Kennismaken</a:t>
            </a:r>
          </a:p>
          <a:p>
            <a:r>
              <a:rPr lang="nl-NL" dirty="0"/>
              <a:t>Doel van de vereniging</a:t>
            </a:r>
          </a:p>
          <a:p>
            <a:r>
              <a:rPr lang="nl-NL" dirty="0"/>
              <a:t>Waarom je lid wil worden</a:t>
            </a:r>
          </a:p>
          <a:p>
            <a:r>
              <a:rPr lang="nl-NL" dirty="0"/>
              <a:t>Van u horen wat u van belang vindt, commentaar, aanvullingen</a:t>
            </a:r>
          </a:p>
          <a:p>
            <a:r>
              <a:rPr lang="nl-NL" dirty="0"/>
              <a:t>Meedoen aan bestuur en werkgroepen</a:t>
            </a:r>
          </a:p>
          <a:p>
            <a:r>
              <a:rPr lang="nl-NL" dirty="0"/>
              <a:t>Allemaal lid worden</a:t>
            </a:r>
          </a:p>
          <a:p>
            <a:r>
              <a:rPr lang="nl-NL" dirty="0"/>
              <a:t>Huishoudelijke kwesties (een paar)</a:t>
            </a:r>
          </a:p>
          <a:p>
            <a:r>
              <a:rPr lang="nl-NL" dirty="0"/>
              <a:t>Rondvraag, borrel, napraten</a:t>
            </a:r>
          </a:p>
          <a:p>
            <a:pPr marL="0" indent="0">
              <a:buNone/>
            </a:pPr>
            <a:endParaRPr lang="nl-NL" dirty="0"/>
          </a:p>
        </p:txBody>
      </p:sp>
      <p:sp>
        <p:nvSpPr>
          <p:cNvPr id="3" name="Tijdelijke aanduiding voor datum 2">
            <a:extLst>
              <a:ext uri="{FF2B5EF4-FFF2-40B4-BE49-F238E27FC236}">
                <a16:creationId xmlns="" xmlns:a16="http://schemas.microsoft.com/office/drawing/2014/main" id="{904B13B3-027E-4C68-A448-824C9F493A32}"/>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6" name="Tijdelijke aanduiding voor voettekst 5">
            <a:extLst>
              <a:ext uri="{FF2B5EF4-FFF2-40B4-BE49-F238E27FC236}">
                <a16:creationId xmlns="" xmlns:a16="http://schemas.microsoft.com/office/drawing/2014/main" id="{93A3EE02-63F8-45FC-800D-45C58B3C8430}"/>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7" name="Tijdelijke aanduiding voor dianummer 6">
            <a:extLst>
              <a:ext uri="{FF2B5EF4-FFF2-40B4-BE49-F238E27FC236}">
                <a16:creationId xmlns="" xmlns:a16="http://schemas.microsoft.com/office/drawing/2014/main" id="{346D2CD2-AE64-437F-98EE-1C8EC4379692}"/>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2</a:t>
            </a:fld>
            <a:endParaRPr lang="nl-NL" dirty="0">
              <a:solidFill>
                <a:prstClr val="black">
                  <a:tint val="75000"/>
                </a:prstClr>
              </a:solidFill>
            </a:endParaRPr>
          </a:p>
        </p:txBody>
      </p:sp>
    </p:spTree>
    <p:extLst>
      <p:ext uri="{BB962C8B-B14F-4D97-AF65-F5344CB8AC3E}">
        <p14:creationId xmlns:p14="http://schemas.microsoft.com/office/powerpoint/2010/main" val="157157008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9DE82B9-29FF-4D12-A94A-FBCEC8FA66B7}"/>
              </a:ext>
            </a:extLst>
          </p:cNvPr>
          <p:cNvSpPr>
            <a:spLocks noGrp="1"/>
          </p:cNvSpPr>
          <p:nvPr>
            <p:ph type="title"/>
          </p:nvPr>
        </p:nvSpPr>
        <p:spPr/>
        <p:txBody>
          <a:bodyPr/>
          <a:lstStyle/>
          <a:p>
            <a:r>
              <a:rPr lang="nl-NL" dirty="0"/>
              <a:t>Amsterdam Gastvrij heeft een Missie</a:t>
            </a:r>
          </a:p>
        </p:txBody>
      </p:sp>
      <p:sp>
        <p:nvSpPr>
          <p:cNvPr id="3" name="Tijdelijke aanduiding voor inhoud 2">
            <a:extLst>
              <a:ext uri="{FF2B5EF4-FFF2-40B4-BE49-F238E27FC236}">
                <a16:creationId xmlns="" xmlns:a16="http://schemas.microsoft.com/office/drawing/2014/main" id="{5FB4663C-75D2-4BAB-9665-E82F68280CB2}"/>
              </a:ext>
            </a:extLst>
          </p:cNvPr>
          <p:cNvSpPr>
            <a:spLocks noGrp="1"/>
          </p:cNvSpPr>
          <p:nvPr>
            <p:ph idx="1"/>
          </p:nvPr>
        </p:nvSpPr>
        <p:spPr/>
        <p:txBody>
          <a:bodyPr/>
          <a:lstStyle/>
          <a:p>
            <a:pPr marL="0" indent="0">
              <a:buNone/>
            </a:pPr>
            <a:endParaRPr lang="nl-NL" i="1" dirty="0"/>
          </a:p>
          <a:p>
            <a:pPr marL="0" indent="0" algn="ctr">
              <a:buNone/>
            </a:pPr>
            <a:r>
              <a:rPr lang="nl-NL" sz="3200" i="1" dirty="0"/>
              <a:t>Amsterdam Gastvrij komt op voor een verantwoorde B&amp;B- en vakantieverhuur en daarbij passende regelgeving. Overlast en illegaliteit moeten worden bestreden, maar overbodige en zwaar belastende regelgeving moet worden voorkomen. B&amp;B en vakantieverhuur dragen bij aan spreiding van toerisme en een vriendelijke ontvangst. Amsterdam op zijn mooist.</a:t>
            </a:r>
          </a:p>
          <a:p>
            <a:endParaRPr lang="nl-NL" dirty="0"/>
          </a:p>
        </p:txBody>
      </p:sp>
      <p:sp>
        <p:nvSpPr>
          <p:cNvPr id="4" name="Tijdelijke aanduiding voor datum 3">
            <a:extLst>
              <a:ext uri="{FF2B5EF4-FFF2-40B4-BE49-F238E27FC236}">
                <a16:creationId xmlns="" xmlns:a16="http://schemas.microsoft.com/office/drawing/2014/main" id="{A3ECA068-E0BE-4496-8AD6-693FBED98F1B}"/>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4FDF0E73-20AB-4AEA-95DA-35B8B7EB7530}"/>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7BDB15EB-E087-4E3E-8071-F9C92967F6D6}"/>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3</a:t>
            </a:fld>
            <a:endParaRPr lang="nl-NL" dirty="0">
              <a:solidFill>
                <a:prstClr val="black">
                  <a:tint val="75000"/>
                </a:prstClr>
              </a:solidFill>
            </a:endParaRPr>
          </a:p>
        </p:txBody>
      </p:sp>
    </p:spTree>
    <p:extLst>
      <p:ext uri="{BB962C8B-B14F-4D97-AF65-F5344CB8AC3E}">
        <p14:creationId xmlns:p14="http://schemas.microsoft.com/office/powerpoint/2010/main" val="347996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31D81BB-2B76-4714-B691-496D49693AD7}"/>
              </a:ext>
            </a:extLst>
          </p:cNvPr>
          <p:cNvSpPr>
            <a:spLocks noGrp="1"/>
          </p:cNvSpPr>
          <p:nvPr>
            <p:ph type="title"/>
          </p:nvPr>
        </p:nvSpPr>
        <p:spPr/>
        <p:txBody>
          <a:bodyPr/>
          <a:lstStyle/>
          <a:p>
            <a:r>
              <a:rPr lang="nl-NL" dirty="0"/>
              <a:t>Doel van de Vereniging</a:t>
            </a:r>
          </a:p>
        </p:txBody>
      </p:sp>
      <p:sp>
        <p:nvSpPr>
          <p:cNvPr id="3" name="Tijdelijke aanduiding voor inhoud 2">
            <a:extLst>
              <a:ext uri="{FF2B5EF4-FFF2-40B4-BE49-F238E27FC236}">
                <a16:creationId xmlns="" xmlns:a16="http://schemas.microsoft.com/office/drawing/2014/main" id="{92D87C8B-3717-4BC7-BEF8-ADA20C02DE76}"/>
              </a:ext>
            </a:extLst>
          </p:cNvPr>
          <p:cNvSpPr>
            <a:spLocks noGrp="1"/>
          </p:cNvSpPr>
          <p:nvPr>
            <p:ph idx="1"/>
          </p:nvPr>
        </p:nvSpPr>
        <p:spPr/>
        <p:txBody>
          <a:bodyPr/>
          <a:lstStyle/>
          <a:p>
            <a:pPr marL="0" indent="0">
              <a:buNone/>
            </a:pPr>
            <a:r>
              <a:rPr lang="nl-NL" i="1" dirty="0"/>
              <a:t>Het verenigen en de belangen behartigen van alle Amsterdammers die een B&amp;B hebben of aan vakantieverhuur doen</a:t>
            </a:r>
          </a:p>
          <a:p>
            <a:pPr marL="914400" lvl="1" indent="-457200">
              <a:buFont typeface="Arial" panose="020B0604020202020204" pitchFamily="34" charset="0"/>
              <a:buChar char="•"/>
            </a:pPr>
            <a:r>
              <a:rPr lang="nl-NL" sz="2800" dirty="0"/>
              <a:t>Een gezamenlijke stem hebben naar buiten, richting gemeente, woningcorporaties, media etc. </a:t>
            </a:r>
          </a:p>
          <a:p>
            <a:pPr marL="914400" lvl="1" indent="-457200">
              <a:buFont typeface="Arial" panose="020B0604020202020204" pitchFamily="34" charset="0"/>
              <a:buChar char="•"/>
            </a:pPr>
            <a:r>
              <a:rPr lang="nl-NL" sz="2800" dirty="0"/>
              <a:t>Visieontwikkeling op particuliere toeristische verhuur voor verstandige regelgeving</a:t>
            </a:r>
          </a:p>
          <a:p>
            <a:pPr marL="914400" lvl="1" indent="-457200">
              <a:buFont typeface="Arial" panose="020B0604020202020204" pitchFamily="34" charset="0"/>
              <a:buChar char="•"/>
            </a:pPr>
            <a:r>
              <a:rPr lang="nl-NL" sz="2800" dirty="0"/>
              <a:t>Bijdragen aan positieve beeldvorming</a:t>
            </a:r>
          </a:p>
          <a:p>
            <a:pPr marL="914400" lvl="1" indent="-457200">
              <a:buFont typeface="Arial" panose="020B0604020202020204" pitchFamily="34" charset="0"/>
              <a:buChar char="•"/>
            </a:pPr>
            <a:r>
              <a:rPr lang="nl-NL" sz="2800" dirty="0"/>
              <a:t>Het ondersteunen van onze leden met raad en daad</a:t>
            </a:r>
          </a:p>
          <a:p>
            <a:pPr marL="0" indent="0">
              <a:buNone/>
            </a:pPr>
            <a:endParaRPr lang="nl-NL" dirty="0"/>
          </a:p>
        </p:txBody>
      </p:sp>
      <p:sp>
        <p:nvSpPr>
          <p:cNvPr id="4" name="Tijdelijke aanduiding voor datum 3">
            <a:extLst>
              <a:ext uri="{FF2B5EF4-FFF2-40B4-BE49-F238E27FC236}">
                <a16:creationId xmlns="" xmlns:a16="http://schemas.microsoft.com/office/drawing/2014/main" id="{66565503-9F99-4EC7-8C69-31564E75D3A2}"/>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26FB73E9-671F-4D68-A44D-105DF7B52B95}"/>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99E02137-0EEC-4E0E-A1DD-3E14AFEC4728}"/>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4</a:t>
            </a:fld>
            <a:endParaRPr lang="nl-NL" dirty="0">
              <a:solidFill>
                <a:prstClr val="black">
                  <a:tint val="75000"/>
                </a:prstClr>
              </a:solidFill>
            </a:endParaRPr>
          </a:p>
        </p:txBody>
      </p:sp>
    </p:spTree>
    <p:extLst>
      <p:ext uri="{BB962C8B-B14F-4D97-AF65-F5344CB8AC3E}">
        <p14:creationId xmlns:p14="http://schemas.microsoft.com/office/powerpoint/2010/main" val="1329076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9E8906-D68A-42B9-A48B-731194EB043E}"/>
              </a:ext>
            </a:extLst>
          </p:cNvPr>
          <p:cNvSpPr>
            <a:spLocks noGrp="1"/>
          </p:cNvSpPr>
          <p:nvPr>
            <p:ph type="title"/>
          </p:nvPr>
        </p:nvSpPr>
        <p:spPr/>
        <p:txBody>
          <a:bodyPr/>
          <a:lstStyle/>
          <a:p>
            <a:r>
              <a:rPr lang="nl-NL" dirty="0" smtClean="0"/>
              <a:t>Concrete lobby doelen</a:t>
            </a:r>
            <a:endParaRPr lang="nl-NL" dirty="0"/>
          </a:p>
        </p:txBody>
      </p:sp>
      <p:sp>
        <p:nvSpPr>
          <p:cNvPr id="3" name="Tijdelijke aanduiding voor inhoud 2">
            <a:extLst>
              <a:ext uri="{FF2B5EF4-FFF2-40B4-BE49-F238E27FC236}">
                <a16:creationId xmlns="" xmlns:a16="http://schemas.microsoft.com/office/drawing/2014/main" id="{D3B9D165-BB30-4424-88FA-512AC8482C07}"/>
              </a:ext>
            </a:extLst>
          </p:cNvPr>
          <p:cNvSpPr>
            <a:spLocks noGrp="1"/>
          </p:cNvSpPr>
          <p:nvPr>
            <p:ph idx="1"/>
          </p:nvPr>
        </p:nvSpPr>
        <p:spPr/>
        <p:txBody>
          <a:bodyPr>
            <a:normAutofit lnSpcReduction="10000"/>
          </a:bodyPr>
          <a:lstStyle/>
          <a:p>
            <a:pPr marL="457200" indent="-457200">
              <a:buAutoNum type="arabicPeriod"/>
            </a:pPr>
            <a:r>
              <a:rPr lang="nl-NL" dirty="0" smtClean="0"/>
              <a:t>Regels B&amp;B terug naar 2014: 40%, zelf wonen, melden, toeristenbelasting</a:t>
            </a:r>
          </a:p>
          <a:p>
            <a:pPr marL="0" indent="0">
              <a:buNone/>
            </a:pPr>
            <a:r>
              <a:rPr lang="nl-NL" dirty="0" smtClean="0"/>
              <a:t>	- alle latere aanscherpingen/nieuwe regels schrappen -</a:t>
            </a:r>
          </a:p>
          <a:p>
            <a:pPr marL="514350" indent="-514350">
              <a:buAutoNum type="arabicPeriod" startAt="2"/>
            </a:pPr>
            <a:r>
              <a:rPr lang="nl-NL" dirty="0" smtClean="0"/>
              <a:t>60 dagen blijft 60 dagen, niet terug naar 30 dagen</a:t>
            </a:r>
          </a:p>
          <a:p>
            <a:pPr marL="514350" indent="-514350">
              <a:buAutoNum type="arabicPeriod" startAt="2"/>
            </a:pPr>
            <a:r>
              <a:rPr lang="nl-NL" dirty="0" smtClean="0"/>
              <a:t>Meldplicht schrappen als mogelijk onwettig (woonrecht/dienstenrichtlijn) en onnodig als platforms (Airbnb, Booking.com) je na 60 dagen afsluiten. </a:t>
            </a:r>
          </a:p>
          <a:p>
            <a:pPr marL="514350" indent="-514350">
              <a:buAutoNum type="arabicPeriod" startAt="2"/>
            </a:pPr>
            <a:r>
              <a:rPr lang="nl-NL" dirty="0" smtClean="0"/>
              <a:t>Geen invoering vergunningenstelsel</a:t>
            </a:r>
          </a:p>
          <a:p>
            <a:pPr marL="514350" indent="-514350">
              <a:buAutoNum type="arabicPeriod" startAt="2"/>
            </a:pPr>
            <a:r>
              <a:rPr lang="nl-NL" dirty="0" smtClean="0"/>
              <a:t>Bij nieuw beleid eerst met ons overleggen</a:t>
            </a:r>
          </a:p>
          <a:p>
            <a:pPr marL="514350" indent="-514350">
              <a:buAutoNum type="arabicPeriod" startAt="2"/>
            </a:pPr>
            <a:r>
              <a:rPr lang="nl-NL" dirty="0" smtClean="0"/>
              <a:t>Regelgeving beter uitleggen aan gastvrouwen en - heren</a:t>
            </a:r>
            <a:endParaRPr lang="nl-NL" dirty="0"/>
          </a:p>
          <a:p>
            <a:endParaRPr lang="nl-NL" dirty="0"/>
          </a:p>
          <a:p>
            <a:endParaRPr lang="nl-NL" dirty="0"/>
          </a:p>
        </p:txBody>
      </p:sp>
      <p:sp>
        <p:nvSpPr>
          <p:cNvPr id="4" name="Tijdelijke aanduiding voor datum 3">
            <a:extLst>
              <a:ext uri="{FF2B5EF4-FFF2-40B4-BE49-F238E27FC236}">
                <a16:creationId xmlns="" xmlns:a16="http://schemas.microsoft.com/office/drawing/2014/main" id="{79A421D6-A9ED-4F12-BC52-07004B5AE207}"/>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59CA05DE-750A-4D41-BDB8-EA45576575BF}"/>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8D7EF917-D926-428A-822B-F7D6D19150C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5</a:t>
            </a:fld>
            <a:endParaRPr lang="nl-NL" dirty="0">
              <a:solidFill>
                <a:prstClr val="black">
                  <a:tint val="75000"/>
                </a:prstClr>
              </a:solidFill>
            </a:endParaRPr>
          </a:p>
        </p:txBody>
      </p:sp>
    </p:spTree>
    <p:extLst>
      <p:ext uri="{BB962C8B-B14F-4D97-AF65-F5344CB8AC3E}">
        <p14:creationId xmlns:p14="http://schemas.microsoft.com/office/powerpoint/2010/main" val="2314014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9E8906-D68A-42B9-A48B-731194EB043E}"/>
              </a:ext>
            </a:extLst>
          </p:cNvPr>
          <p:cNvSpPr>
            <a:spLocks noGrp="1"/>
          </p:cNvSpPr>
          <p:nvPr>
            <p:ph type="title"/>
          </p:nvPr>
        </p:nvSpPr>
        <p:spPr/>
        <p:txBody>
          <a:bodyPr/>
          <a:lstStyle/>
          <a:p>
            <a:r>
              <a:rPr lang="nl-NL" dirty="0" smtClean="0"/>
              <a:t>Concrete doelen beeldvorming</a:t>
            </a:r>
            <a:endParaRPr lang="nl-NL" dirty="0"/>
          </a:p>
        </p:txBody>
      </p:sp>
      <p:sp>
        <p:nvSpPr>
          <p:cNvPr id="3" name="Tijdelijke aanduiding voor inhoud 2">
            <a:extLst>
              <a:ext uri="{FF2B5EF4-FFF2-40B4-BE49-F238E27FC236}">
                <a16:creationId xmlns="" xmlns:a16="http://schemas.microsoft.com/office/drawing/2014/main" id="{D3B9D165-BB30-4424-88FA-512AC8482C07}"/>
              </a:ext>
            </a:extLst>
          </p:cNvPr>
          <p:cNvSpPr>
            <a:spLocks noGrp="1"/>
          </p:cNvSpPr>
          <p:nvPr>
            <p:ph idx="1"/>
          </p:nvPr>
        </p:nvSpPr>
        <p:spPr/>
        <p:txBody>
          <a:bodyPr>
            <a:normAutofit/>
          </a:bodyPr>
          <a:lstStyle/>
          <a:p>
            <a:pPr marL="514350" indent="-514350">
              <a:buAutoNum type="arabicPeriod"/>
            </a:pPr>
            <a:r>
              <a:rPr lang="nl-NL" dirty="0" smtClean="0"/>
              <a:t>Ingezonden stukken schrijven</a:t>
            </a:r>
          </a:p>
          <a:p>
            <a:pPr marL="514350" indent="-514350">
              <a:buAutoNum type="arabicPeriod" startAt="2"/>
            </a:pPr>
            <a:r>
              <a:rPr lang="nl-NL" dirty="0" smtClean="0"/>
              <a:t>In gesprek met media, politieke partijen, stadsgesprekken, buurtgroepen</a:t>
            </a:r>
          </a:p>
          <a:p>
            <a:pPr marL="514350" indent="-514350">
              <a:buAutoNum type="arabicPeriod" startAt="2"/>
            </a:pPr>
            <a:r>
              <a:rPr lang="nl-NL" dirty="0" smtClean="0"/>
              <a:t>Eigen onderzoek laten doen </a:t>
            </a:r>
          </a:p>
          <a:p>
            <a:pPr marL="514350" indent="-514350">
              <a:buAutoNum type="arabicPeriod" startAt="2"/>
            </a:pPr>
            <a:r>
              <a:rPr lang="nl-NL" dirty="0" smtClean="0"/>
              <a:t>Filmpjes maken</a:t>
            </a:r>
          </a:p>
          <a:p>
            <a:endParaRPr lang="nl-NL" dirty="0"/>
          </a:p>
        </p:txBody>
      </p:sp>
      <p:sp>
        <p:nvSpPr>
          <p:cNvPr id="4" name="Tijdelijke aanduiding voor datum 3">
            <a:extLst>
              <a:ext uri="{FF2B5EF4-FFF2-40B4-BE49-F238E27FC236}">
                <a16:creationId xmlns="" xmlns:a16="http://schemas.microsoft.com/office/drawing/2014/main" id="{79A421D6-A9ED-4F12-BC52-07004B5AE207}"/>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59CA05DE-750A-4D41-BDB8-EA45576575BF}"/>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8D7EF917-D926-428A-822B-F7D6D19150C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6</a:t>
            </a:fld>
            <a:endParaRPr lang="nl-NL" dirty="0">
              <a:solidFill>
                <a:prstClr val="black">
                  <a:tint val="75000"/>
                </a:prstClr>
              </a:solidFill>
            </a:endParaRPr>
          </a:p>
        </p:txBody>
      </p:sp>
    </p:spTree>
    <p:extLst>
      <p:ext uri="{BB962C8B-B14F-4D97-AF65-F5344CB8AC3E}">
        <p14:creationId xmlns:p14="http://schemas.microsoft.com/office/powerpoint/2010/main" val="266610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9E8906-D68A-42B9-A48B-731194EB043E}"/>
              </a:ext>
            </a:extLst>
          </p:cNvPr>
          <p:cNvSpPr>
            <a:spLocks noGrp="1"/>
          </p:cNvSpPr>
          <p:nvPr>
            <p:ph type="title"/>
          </p:nvPr>
        </p:nvSpPr>
        <p:spPr/>
        <p:txBody>
          <a:bodyPr/>
          <a:lstStyle/>
          <a:p>
            <a:r>
              <a:rPr lang="nl-NL" dirty="0" smtClean="0"/>
              <a:t>Concrete doelen kennisdelen</a:t>
            </a:r>
            <a:endParaRPr lang="nl-NL" dirty="0"/>
          </a:p>
        </p:txBody>
      </p:sp>
      <p:sp>
        <p:nvSpPr>
          <p:cNvPr id="3" name="Tijdelijke aanduiding voor inhoud 2">
            <a:extLst>
              <a:ext uri="{FF2B5EF4-FFF2-40B4-BE49-F238E27FC236}">
                <a16:creationId xmlns="" xmlns:a16="http://schemas.microsoft.com/office/drawing/2014/main" id="{D3B9D165-BB30-4424-88FA-512AC8482C07}"/>
              </a:ext>
            </a:extLst>
          </p:cNvPr>
          <p:cNvSpPr>
            <a:spLocks noGrp="1"/>
          </p:cNvSpPr>
          <p:nvPr>
            <p:ph idx="1"/>
          </p:nvPr>
        </p:nvSpPr>
        <p:spPr/>
        <p:txBody>
          <a:bodyPr>
            <a:normAutofit/>
          </a:bodyPr>
          <a:lstStyle/>
          <a:p>
            <a:pPr marL="457200" indent="-457200">
              <a:buAutoNum type="arabicPeriod"/>
            </a:pPr>
            <a:r>
              <a:rPr lang="nl-NL" dirty="0" smtClean="0"/>
              <a:t>Bestaande en nieuwe regelgeving publiceren op website </a:t>
            </a:r>
          </a:p>
          <a:p>
            <a:pPr marL="457200" indent="-457200">
              <a:buAutoNum type="arabicPeriod"/>
            </a:pPr>
            <a:r>
              <a:rPr lang="nl-NL" dirty="0" smtClean="0"/>
              <a:t>verzamelen van handhavingsverhalen van vakantieverhuur en B&amp;B</a:t>
            </a:r>
          </a:p>
          <a:p>
            <a:pPr marL="457200" indent="-457200">
              <a:buAutoNum type="arabicPeriod"/>
            </a:pPr>
            <a:r>
              <a:rPr lang="nl-NL" dirty="0" smtClean="0"/>
              <a:t>Verwijzingen naar de goede verzekeraars, juristen e.d.</a:t>
            </a:r>
          </a:p>
          <a:p>
            <a:pPr marL="457200" indent="-457200">
              <a:buAutoNum type="arabicPeriod"/>
            </a:pPr>
            <a:r>
              <a:rPr lang="nl-NL" dirty="0" smtClean="0"/>
              <a:t>Voorlichtingsbijeenkomsten regelgeving, brandveiligheid, verzekeringen, belastingen e.d. </a:t>
            </a:r>
          </a:p>
          <a:p>
            <a:pPr marL="457200" indent="-457200">
              <a:buAutoNum type="arabicPeriod"/>
            </a:pPr>
            <a:r>
              <a:rPr lang="nl-NL" dirty="0" smtClean="0"/>
              <a:t>Uitwisselingsborrels……</a:t>
            </a:r>
          </a:p>
          <a:p>
            <a:pPr marL="0" indent="0">
              <a:buNone/>
            </a:pPr>
            <a:endParaRPr lang="nl-NL" dirty="0"/>
          </a:p>
          <a:p>
            <a:endParaRPr lang="nl-NL" dirty="0"/>
          </a:p>
        </p:txBody>
      </p:sp>
      <p:sp>
        <p:nvSpPr>
          <p:cNvPr id="4" name="Tijdelijke aanduiding voor datum 3">
            <a:extLst>
              <a:ext uri="{FF2B5EF4-FFF2-40B4-BE49-F238E27FC236}">
                <a16:creationId xmlns="" xmlns:a16="http://schemas.microsoft.com/office/drawing/2014/main" id="{79A421D6-A9ED-4F12-BC52-07004B5AE207}"/>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59CA05DE-750A-4D41-BDB8-EA45576575BF}"/>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8D7EF917-D926-428A-822B-F7D6D19150C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7</a:t>
            </a:fld>
            <a:endParaRPr lang="nl-NL" dirty="0">
              <a:solidFill>
                <a:prstClr val="black">
                  <a:tint val="75000"/>
                </a:prstClr>
              </a:solidFill>
            </a:endParaRPr>
          </a:p>
        </p:txBody>
      </p:sp>
    </p:spTree>
    <p:extLst>
      <p:ext uri="{BB962C8B-B14F-4D97-AF65-F5344CB8AC3E}">
        <p14:creationId xmlns:p14="http://schemas.microsoft.com/office/powerpoint/2010/main" val="1276440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9E8906-D68A-42B9-A48B-731194EB043E}"/>
              </a:ext>
            </a:extLst>
          </p:cNvPr>
          <p:cNvSpPr>
            <a:spLocks noGrp="1"/>
          </p:cNvSpPr>
          <p:nvPr>
            <p:ph type="title"/>
          </p:nvPr>
        </p:nvSpPr>
        <p:spPr/>
        <p:txBody>
          <a:bodyPr/>
          <a:lstStyle/>
          <a:p>
            <a:r>
              <a:rPr lang="nl-NL" dirty="0" smtClean="0"/>
              <a:t>Concrete juridische ondersteuningen</a:t>
            </a:r>
            <a:endParaRPr lang="nl-NL" dirty="0"/>
          </a:p>
        </p:txBody>
      </p:sp>
      <p:sp>
        <p:nvSpPr>
          <p:cNvPr id="3" name="Tijdelijke aanduiding voor inhoud 2">
            <a:extLst>
              <a:ext uri="{FF2B5EF4-FFF2-40B4-BE49-F238E27FC236}">
                <a16:creationId xmlns="" xmlns:a16="http://schemas.microsoft.com/office/drawing/2014/main" id="{D3B9D165-BB30-4424-88FA-512AC8482C07}"/>
              </a:ext>
            </a:extLst>
          </p:cNvPr>
          <p:cNvSpPr>
            <a:spLocks noGrp="1"/>
          </p:cNvSpPr>
          <p:nvPr>
            <p:ph idx="1"/>
          </p:nvPr>
        </p:nvSpPr>
        <p:spPr/>
        <p:txBody>
          <a:bodyPr>
            <a:normAutofit/>
          </a:bodyPr>
          <a:lstStyle/>
          <a:p>
            <a:pPr marL="457200" indent="-457200">
              <a:buAutoNum type="arabicPeriod"/>
            </a:pPr>
            <a:r>
              <a:rPr lang="nl-NL" dirty="0" smtClean="0"/>
              <a:t>Verzamelen casussen handhaving, boetes, procedures </a:t>
            </a:r>
          </a:p>
          <a:p>
            <a:pPr marL="457200" indent="-457200">
              <a:buAutoNum type="arabicPeriod"/>
            </a:pPr>
            <a:r>
              <a:rPr lang="nl-NL" dirty="0" smtClean="0"/>
              <a:t>Juridische informatie over beste manier van bezwaar en beroep</a:t>
            </a:r>
          </a:p>
          <a:p>
            <a:pPr marL="457200" indent="-457200">
              <a:buAutoNum type="arabicPeriod"/>
            </a:pPr>
            <a:r>
              <a:rPr lang="nl-NL" dirty="0" smtClean="0"/>
              <a:t>Verwijzingen naar de goede juristen e.d.</a:t>
            </a:r>
          </a:p>
          <a:p>
            <a:pPr marL="457200" indent="-457200">
              <a:buAutoNum type="arabicPeriod"/>
            </a:pPr>
            <a:r>
              <a:rPr lang="nl-NL" dirty="0" smtClean="0"/>
              <a:t>Onderling verbinden van vergelijkbare casussen (‘voegen’)</a:t>
            </a:r>
          </a:p>
          <a:p>
            <a:pPr marL="457200" indent="-457200">
              <a:buAutoNum type="arabicPeriod"/>
            </a:pPr>
            <a:r>
              <a:rPr lang="nl-NL" dirty="0" smtClean="0"/>
              <a:t>Waarborgfonds  </a:t>
            </a:r>
          </a:p>
          <a:p>
            <a:pPr marL="0" indent="0">
              <a:buNone/>
            </a:pPr>
            <a:endParaRPr lang="nl-NL" dirty="0"/>
          </a:p>
          <a:p>
            <a:endParaRPr lang="nl-NL" dirty="0"/>
          </a:p>
        </p:txBody>
      </p:sp>
      <p:sp>
        <p:nvSpPr>
          <p:cNvPr id="4" name="Tijdelijke aanduiding voor datum 3">
            <a:extLst>
              <a:ext uri="{FF2B5EF4-FFF2-40B4-BE49-F238E27FC236}">
                <a16:creationId xmlns="" xmlns:a16="http://schemas.microsoft.com/office/drawing/2014/main" id="{79A421D6-A9ED-4F12-BC52-07004B5AE207}"/>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59CA05DE-750A-4D41-BDB8-EA45576575BF}"/>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8D7EF917-D926-428A-822B-F7D6D19150C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8</a:t>
            </a:fld>
            <a:endParaRPr lang="nl-NL" dirty="0">
              <a:solidFill>
                <a:prstClr val="black">
                  <a:tint val="75000"/>
                </a:prstClr>
              </a:solidFill>
            </a:endParaRPr>
          </a:p>
        </p:txBody>
      </p:sp>
    </p:spTree>
    <p:extLst>
      <p:ext uri="{BB962C8B-B14F-4D97-AF65-F5344CB8AC3E}">
        <p14:creationId xmlns:p14="http://schemas.microsoft.com/office/powerpoint/2010/main" val="1684354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B9E8906-D68A-42B9-A48B-731194EB043E}"/>
              </a:ext>
            </a:extLst>
          </p:cNvPr>
          <p:cNvSpPr>
            <a:spLocks noGrp="1"/>
          </p:cNvSpPr>
          <p:nvPr>
            <p:ph type="title"/>
          </p:nvPr>
        </p:nvSpPr>
        <p:spPr/>
        <p:txBody>
          <a:bodyPr/>
          <a:lstStyle/>
          <a:p>
            <a:r>
              <a:rPr lang="nl-NL" dirty="0" smtClean="0"/>
              <a:t>Hoe gaan we dat doen</a:t>
            </a:r>
            <a:r>
              <a:rPr lang="nl-NL" dirty="0"/>
              <a:t>?</a:t>
            </a:r>
          </a:p>
        </p:txBody>
      </p:sp>
      <p:sp>
        <p:nvSpPr>
          <p:cNvPr id="3" name="Tijdelijke aanduiding voor inhoud 2">
            <a:extLst>
              <a:ext uri="{FF2B5EF4-FFF2-40B4-BE49-F238E27FC236}">
                <a16:creationId xmlns="" xmlns:a16="http://schemas.microsoft.com/office/drawing/2014/main" id="{D3B9D165-BB30-4424-88FA-512AC8482C07}"/>
              </a:ext>
            </a:extLst>
          </p:cNvPr>
          <p:cNvSpPr>
            <a:spLocks noGrp="1"/>
          </p:cNvSpPr>
          <p:nvPr>
            <p:ph idx="1"/>
          </p:nvPr>
        </p:nvSpPr>
        <p:spPr/>
        <p:txBody>
          <a:bodyPr>
            <a:normAutofit fontScale="77500" lnSpcReduction="20000"/>
          </a:bodyPr>
          <a:lstStyle/>
          <a:p>
            <a:pPr marL="457200" indent="-457200">
              <a:buAutoNum type="arabicPeriod"/>
            </a:pPr>
            <a:r>
              <a:rPr lang="nl-NL" dirty="0"/>
              <a:t>Contacten opbouwen in de </a:t>
            </a:r>
            <a:r>
              <a:rPr lang="nl-NL" dirty="0" smtClean="0"/>
              <a:t>politiek, bij </a:t>
            </a:r>
            <a:r>
              <a:rPr lang="nl-NL" dirty="0"/>
              <a:t>de gemeente en invloed uitoefenen</a:t>
            </a:r>
          </a:p>
          <a:p>
            <a:pPr marL="457200" indent="-457200">
              <a:buAutoNum type="arabicPeriod"/>
            </a:pPr>
            <a:r>
              <a:rPr lang="nl-NL" dirty="0"/>
              <a:t>In de media actief positieve beeldvorming stimuleren</a:t>
            </a:r>
          </a:p>
          <a:p>
            <a:pPr marL="457200" indent="-457200">
              <a:buAutoNum type="arabicPeriod"/>
            </a:pPr>
            <a:r>
              <a:rPr lang="nl-NL" dirty="0"/>
              <a:t>Juridische kennis verzamelen en verspreiden (+ event. een waarborgfonds oprichten)</a:t>
            </a:r>
          </a:p>
          <a:p>
            <a:pPr marL="457200" indent="-457200">
              <a:buAutoNum type="arabicPeriod"/>
            </a:pPr>
            <a:r>
              <a:rPr lang="nl-NL" dirty="0" smtClean="0"/>
              <a:t>Kennisbijeenkomsten </a:t>
            </a:r>
            <a:r>
              <a:rPr lang="nl-NL" dirty="0"/>
              <a:t>organiseren</a:t>
            </a:r>
          </a:p>
          <a:p>
            <a:pPr marL="457200" indent="-457200">
              <a:buAutoNum type="arabicPeriod"/>
            </a:pPr>
            <a:r>
              <a:rPr lang="nl-NL" dirty="0"/>
              <a:t>Waar nuttig samenwerken met juristen, platforms, universiteiten etc</a:t>
            </a:r>
            <a:r>
              <a:rPr lang="nl-NL" dirty="0" smtClean="0"/>
              <a:t>.</a:t>
            </a:r>
          </a:p>
          <a:p>
            <a:pPr marL="0" indent="0">
              <a:buNone/>
            </a:pPr>
            <a:endParaRPr lang="nl-NL" dirty="0"/>
          </a:p>
          <a:p>
            <a:pPr marL="0" indent="0">
              <a:buNone/>
            </a:pPr>
            <a:r>
              <a:rPr lang="nl-NL" dirty="0" smtClean="0">
                <a:solidFill>
                  <a:srgbClr val="FF0000"/>
                </a:solidFill>
              </a:rPr>
              <a:t>MAAR BOVENAL: MET U, DE LEDEN……… </a:t>
            </a:r>
          </a:p>
          <a:p>
            <a:pPr marL="0" indent="0">
              <a:buNone/>
            </a:pPr>
            <a:r>
              <a:rPr lang="nl-NL" dirty="0" smtClean="0"/>
              <a:t>Want: een vereniging is zo sterk als de betrokkenheid van zijn leden</a:t>
            </a:r>
            <a:endParaRPr lang="nl-NL" dirty="0"/>
          </a:p>
          <a:p>
            <a:endParaRPr lang="nl-NL" dirty="0"/>
          </a:p>
          <a:p>
            <a:pPr marL="0" indent="0">
              <a:buNone/>
            </a:pPr>
            <a:r>
              <a:rPr lang="nl-NL" dirty="0"/>
              <a:t>Hiervoor hebben we een website: </a:t>
            </a:r>
          </a:p>
          <a:p>
            <a:pPr marL="0" indent="0">
              <a:buNone/>
            </a:pPr>
            <a:r>
              <a:rPr lang="nl-NL" sz="3200" dirty="0">
                <a:hlinkClick r:id="rId3"/>
              </a:rPr>
              <a:t>www.amsterdamgastvrij.com</a:t>
            </a:r>
            <a:endParaRPr lang="nl-NL" sz="3200" dirty="0"/>
          </a:p>
          <a:p>
            <a:endParaRPr lang="nl-NL" dirty="0"/>
          </a:p>
        </p:txBody>
      </p:sp>
      <p:sp>
        <p:nvSpPr>
          <p:cNvPr id="4" name="Tijdelijke aanduiding voor datum 3">
            <a:extLst>
              <a:ext uri="{FF2B5EF4-FFF2-40B4-BE49-F238E27FC236}">
                <a16:creationId xmlns="" xmlns:a16="http://schemas.microsoft.com/office/drawing/2014/main" id="{79A421D6-A9ED-4F12-BC52-07004B5AE207}"/>
              </a:ext>
            </a:extLst>
          </p:cNvPr>
          <p:cNvSpPr>
            <a:spLocks noGrp="1"/>
          </p:cNvSpPr>
          <p:nvPr>
            <p:ph type="dt" sz="half" idx="10"/>
          </p:nvPr>
        </p:nvSpPr>
        <p:spPr/>
        <p:txBody>
          <a:bodyPr/>
          <a:lstStyle/>
          <a:p>
            <a:r>
              <a:rPr lang="nl-NL">
                <a:solidFill>
                  <a:prstClr val="black">
                    <a:tint val="75000"/>
                  </a:prstClr>
                </a:solidFill>
              </a:rPr>
              <a:t>28 november 2017</a:t>
            </a:r>
          </a:p>
        </p:txBody>
      </p:sp>
      <p:sp>
        <p:nvSpPr>
          <p:cNvPr id="5" name="Tijdelijke aanduiding voor voettekst 4">
            <a:extLst>
              <a:ext uri="{FF2B5EF4-FFF2-40B4-BE49-F238E27FC236}">
                <a16:creationId xmlns="" xmlns:a16="http://schemas.microsoft.com/office/drawing/2014/main" id="{59CA05DE-750A-4D41-BDB8-EA45576575BF}"/>
              </a:ext>
            </a:extLst>
          </p:cNvPr>
          <p:cNvSpPr>
            <a:spLocks noGrp="1"/>
          </p:cNvSpPr>
          <p:nvPr>
            <p:ph type="ftr" sz="quarter" idx="11"/>
          </p:nvPr>
        </p:nvSpPr>
        <p:spPr/>
        <p:txBody>
          <a:bodyPr/>
          <a:lstStyle/>
          <a:p>
            <a:r>
              <a:rPr lang="nl-NL">
                <a:solidFill>
                  <a:prstClr val="black">
                    <a:tint val="75000"/>
                  </a:prstClr>
                </a:solidFill>
              </a:rPr>
              <a:t>Amsterdam Gastvrij</a:t>
            </a:r>
            <a:endParaRPr lang="nl-NL" dirty="0">
              <a:solidFill>
                <a:prstClr val="black">
                  <a:tint val="75000"/>
                </a:prstClr>
              </a:solidFill>
            </a:endParaRPr>
          </a:p>
        </p:txBody>
      </p:sp>
      <p:sp>
        <p:nvSpPr>
          <p:cNvPr id="6" name="Tijdelijke aanduiding voor dianummer 5">
            <a:extLst>
              <a:ext uri="{FF2B5EF4-FFF2-40B4-BE49-F238E27FC236}">
                <a16:creationId xmlns="" xmlns:a16="http://schemas.microsoft.com/office/drawing/2014/main" id="{8D7EF917-D926-428A-822B-F7D6D19150CE}"/>
              </a:ext>
            </a:extLst>
          </p:cNvPr>
          <p:cNvSpPr>
            <a:spLocks noGrp="1"/>
          </p:cNvSpPr>
          <p:nvPr>
            <p:ph type="sldNum" sz="quarter" idx="12"/>
          </p:nvPr>
        </p:nvSpPr>
        <p:spPr/>
        <p:txBody>
          <a:bodyPr/>
          <a:lstStyle/>
          <a:p>
            <a:fld id="{9F349D4A-EC3A-4004-8937-AD1D58265607}" type="slidenum">
              <a:rPr lang="nl-NL" smtClean="0">
                <a:solidFill>
                  <a:prstClr val="black">
                    <a:tint val="75000"/>
                  </a:prstClr>
                </a:solidFill>
              </a:rPr>
              <a:pPr/>
              <a:t>9</a:t>
            </a:fld>
            <a:endParaRPr lang="nl-NL" dirty="0">
              <a:solidFill>
                <a:prstClr val="black">
                  <a:tint val="75000"/>
                </a:prstClr>
              </a:solidFill>
            </a:endParaRPr>
          </a:p>
        </p:txBody>
      </p:sp>
    </p:spTree>
    <p:extLst>
      <p:ext uri="{BB962C8B-B14F-4D97-AF65-F5344CB8AC3E}">
        <p14:creationId xmlns:p14="http://schemas.microsoft.com/office/powerpoint/2010/main" val="18277034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9444</TotalTime>
  <Words>1363</Words>
  <Application>Microsoft Office PowerPoint</Application>
  <PresentationFormat>Breedbeeld</PresentationFormat>
  <Paragraphs>150</Paragraphs>
  <Slides>13</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Wingdings</vt:lpstr>
      <vt:lpstr>Kantoorthema</vt:lpstr>
      <vt:lpstr>PowerPoint-presentatie</vt:lpstr>
      <vt:lpstr>Agenda</vt:lpstr>
      <vt:lpstr>Amsterdam Gastvrij heeft een Missie</vt:lpstr>
      <vt:lpstr>Doel van de Vereniging</vt:lpstr>
      <vt:lpstr>Concrete lobby doelen</vt:lpstr>
      <vt:lpstr>Concrete doelen beeldvorming</vt:lpstr>
      <vt:lpstr>Concrete doelen kennisdelen</vt:lpstr>
      <vt:lpstr>Concrete juridische ondersteuningen</vt:lpstr>
      <vt:lpstr>Hoe gaan we dat doen?</vt:lpstr>
      <vt:lpstr>En …. wat vindt u ervan? </vt:lpstr>
      <vt:lpstr>Waarom je lid wil worden van Amsterdam Gastvrij</vt:lpstr>
      <vt:lpstr>Huishoudelijke onderwerpen</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Hans Onno van den Berg</dc:creator>
  <cp:lastModifiedBy>Hans Onno van den Berg</cp:lastModifiedBy>
  <cp:revision>63</cp:revision>
  <cp:lastPrinted>2017-11-26T18:47:37Z</cp:lastPrinted>
  <dcterms:created xsi:type="dcterms:W3CDTF">2017-06-02T13:40:30Z</dcterms:created>
  <dcterms:modified xsi:type="dcterms:W3CDTF">2017-12-05T13:51:31Z</dcterms:modified>
</cp:coreProperties>
</file>